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9" r:id="rId1"/>
  </p:sldMasterIdLst>
  <p:notesMasterIdLst>
    <p:notesMasterId r:id="rId25"/>
  </p:notesMasterIdLst>
  <p:handoutMasterIdLst>
    <p:handoutMasterId r:id="rId26"/>
  </p:handoutMasterIdLst>
  <p:sldIdLst>
    <p:sldId id="256" r:id="rId2"/>
    <p:sldId id="378" r:id="rId3"/>
    <p:sldId id="357" r:id="rId4"/>
    <p:sldId id="363" r:id="rId5"/>
    <p:sldId id="364" r:id="rId6"/>
    <p:sldId id="365" r:id="rId7"/>
    <p:sldId id="359" r:id="rId8"/>
    <p:sldId id="367" r:id="rId9"/>
    <p:sldId id="371" r:id="rId10"/>
    <p:sldId id="368" r:id="rId11"/>
    <p:sldId id="369" r:id="rId12"/>
    <p:sldId id="370" r:id="rId13"/>
    <p:sldId id="360" r:id="rId14"/>
    <p:sldId id="372" r:id="rId15"/>
    <p:sldId id="361" r:id="rId16"/>
    <p:sldId id="373" r:id="rId17"/>
    <p:sldId id="366" r:id="rId18"/>
    <p:sldId id="374" r:id="rId19"/>
    <p:sldId id="377" r:id="rId20"/>
    <p:sldId id="376" r:id="rId21"/>
    <p:sldId id="362" r:id="rId22"/>
    <p:sldId id="375" r:id="rId23"/>
    <p:sldId id="28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3537"/>
    <a:srgbClr val="1467AC"/>
    <a:srgbClr val="F6B459"/>
    <a:srgbClr val="1BA148"/>
    <a:srgbClr val="FAFAFA"/>
    <a:srgbClr val="E3E7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9" autoAdjust="0"/>
    <p:restoredTop sz="95791" autoAdjust="0"/>
  </p:normalViewPr>
  <p:slideViewPr>
    <p:cSldViewPr snapToGrid="0">
      <p:cViewPr varScale="1">
        <p:scale>
          <a:sx n="74" d="100"/>
          <a:sy n="74" d="100"/>
        </p:scale>
        <p:origin x="8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9" d="100"/>
          <a:sy n="119" d="100"/>
        </p:scale>
        <p:origin x="4992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3EE666F-1F77-39E9-F47A-6C1CA502C1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20C1903-5D20-EECE-6598-15EAE0B2A4B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E6564-8B40-4A29-BACC-A8E7B99C09F0}" type="datetimeFigureOut">
              <a:rPr lang="it-IT" smtClean="0"/>
              <a:t>24/11/2024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ECD079E-FD41-0B1E-A9D6-AC5ED384FD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688DAFA-36AC-C4DF-7313-F14A19441D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E3A6B4-9F22-4ED0-8F3D-134FB48F7D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288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05F63-FAF9-4F55-B55B-B35D2DFECA4E}" type="datetimeFigureOut">
              <a:rPr lang="it-IT" smtClean="0"/>
              <a:t>24/11/2024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5C918-E4C2-4DFF-AE76-C38D0933A5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424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2000569"/>
            <a:ext cx="8791575" cy="204866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4234181"/>
            <a:ext cx="8791575" cy="473550"/>
          </a:xfrm>
        </p:spPr>
        <p:txBody>
          <a:bodyPr>
            <a:normAutofit/>
          </a:bodyPr>
          <a:lstStyle>
            <a:lvl1pPr marL="0" indent="0" algn="l">
              <a:buNone/>
              <a:defRPr sz="2000" cap="none" baseline="0">
                <a:solidFill>
                  <a:srgbClr val="1BA148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6B2ACC6-4262-A7C3-BBE2-EE5A806936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14"/>
          <a:stretch/>
        </p:blipFill>
        <p:spPr bwMode="auto">
          <a:xfrm>
            <a:off x="4661671" y="1182292"/>
            <a:ext cx="3221080" cy="725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0CD9815-7E5C-384D-9AEC-1CFA7772EB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>
            <a:off x="10389600" y="603986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2FD8674-BC2A-1E09-92F7-1A29CBD7A5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 flipH="1" flipV="1">
            <a:off x="180000" y="18000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Immagine che contiene testo, Carattere, simbolo, logo&#10;&#10;Descrizione generata automaticamente">
            <a:extLst>
              <a:ext uri="{FF2B5EF4-FFF2-40B4-BE49-F238E27FC236}">
                <a16:creationId xmlns:a16="http://schemas.microsoft.com/office/drawing/2014/main" id="{5078CCAD-AE2D-5760-DB97-9B42AB135AD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5179914"/>
            <a:ext cx="2857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002B9862-4D66-DDB9-6947-81ABEE8CFBBD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56" y="5400161"/>
            <a:ext cx="11215687" cy="757751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8156" y="750093"/>
            <a:ext cx="11215688" cy="4395141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it-IT"/>
              <a:t>Fare clic sull'icona per inserire un'immagine</a:t>
            </a:r>
            <a:endParaRPr lang="en-US" dirty="0"/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D56B1769-FB37-65F6-EB1D-51CF7E02D355}"/>
              </a:ext>
            </a:extLst>
          </p:cNvPr>
          <p:cNvCxnSpPr>
            <a:cxnSpLocks/>
          </p:cNvCxnSpPr>
          <p:nvPr userDrawn="1"/>
        </p:nvCxnSpPr>
        <p:spPr>
          <a:xfrm>
            <a:off x="488156" y="5272698"/>
            <a:ext cx="11215688" cy="0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CA6FC89-BB9F-6A2E-50B4-8CC554F0E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4: Grafici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EB5FE0-0B72-0219-5826-5880D9AA5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509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8156" y="2647344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9CA84C2-BED7-20B4-004E-1FCA437D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CC720B0-E170-F661-BE1D-868B168025D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8156" y="1700216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D3BF90A-6046-8512-1673-88868084AF1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8081440" y="2647344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24A7A994-5DEB-C1C9-ED12-EE8EEA50D3F4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4286250" y="2647343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E52C3060-BDD1-DC73-15D5-FF0E88E406C7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4286250" y="1700215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BEFE32-6DC8-6C6B-E932-B565E8B5FCF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093345" y="1700216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D88941-D6D8-205C-9DF7-E614036E2CB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it-IT" dirty="0"/>
              <a:t>Corso Excel Base | Sessione 4: Grafici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6B2F3FF-1DE3-C8BA-8BEB-1B1782C29D65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2709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39CA84C2-BED7-20B4-004E-1FCA437D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D3BF90A-6046-8512-1673-88868084AF1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8081440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BEFE32-6DC8-6C6B-E932-B565E8B5FCF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081440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BB125C73-8F0B-DEF8-4851-AAE7B09CB173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8081439" y="1700215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3FE112-BC1E-B0D3-89E9-90666CCEF208}"/>
              </a:ext>
            </a:extLst>
          </p:cNvPr>
          <p:cNvSpPr>
            <a:spLocks noGrp="1" noChangeAspect="1"/>
          </p:cNvSpPr>
          <p:nvPr>
            <p:ph type="pic" idx="22"/>
          </p:nvPr>
        </p:nvSpPr>
        <p:spPr>
          <a:xfrm>
            <a:off x="4284797" y="1700215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20840CE-467E-DBB0-7D8B-111D392F55BC}"/>
              </a:ext>
            </a:extLst>
          </p:cNvPr>
          <p:cNvSpPr>
            <a:spLocks noGrp="1"/>
          </p:cNvSpPr>
          <p:nvPr>
            <p:ph type="body" sz="half" idx="23"/>
          </p:nvPr>
        </p:nvSpPr>
        <p:spPr>
          <a:xfrm>
            <a:off x="4284797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6D4966F-C6AF-D82E-169B-40A0F18D6DCF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4284797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7FD74AD-DECE-8EA1-F01F-973DA0D98014}"/>
              </a:ext>
            </a:extLst>
          </p:cNvPr>
          <p:cNvSpPr>
            <a:spLocks noGrp="1" noChangeAspect="1"/>
          </p:cNvSpPr>
          <p:nvPr>
            <p:ph type="pic" idx="25"/>
          </p:nvPr>
        </p:nvSpPr>
        <p:spPr>
          <a:xfrm>
            <a:off x="488156" y="1712609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04F2D4A-B50B-9B91-69A8-015DBA8648DC}"/>
              </a:ext>
            </a:extLst>
          </p:cNvPr>
          <p:cNvSpPr>
            <a:spLocks noGrp="1"/>
          </p:cNvSpPr>
          <p:nvPr>
            <p:ph type="body" sz="half" idx="26"/>
          </p:nvPr>
        </p:nvSpPr>
        <p:spPr>
          <a:xfrm>
            <a:off x="488154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BE675D1-7021-6A15-194C-0F4316533A03}"/>
              </a:ext>
            </a:extLst>
          </p:cNvPr>
          <p:cNvSpPr>
            <a:spLocks noGrp="1"/>
          </p:cNvSpPr>
          <p:nvPr>
            <p:ph type="body" idx="27"/>
          </p:nvPr>
        </p:nvSpPr>
        <p:spPr>
          <a:xfrm>
            <a:off x="488154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9BD5A30-8A80-A04E-E5A6-F9DA39BFEE1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it-IT" dirty="0"/>
              <a:t>Corso Excel Base | Sessione 4: Grafici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324D0E-2C55-9843-5031-7ABCA410F5E8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9631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006638-908C-1C4E-6A6E-CC9DED408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4: Grafici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C45535-9912-364A-AB6B-67F48E886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1403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738679AD-A47B-0233-CB31-CA194935C88B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79844" y="750093"/>
            <a:ext cx="1524000" cy="540781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156" y="750094"/>
            <a:ext cx="9563100" cy="540781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5C7BA0B2-6D17-ADEA-A0DF-D59EF274B476}"/>
              </a:ext>
            </a:extLst>
          </p:cNvPr>
          <p:cNvCxnSpPr>
            <a:cxnSpLocks/>
          </p:cNvCxnSpPr>
          <p:nvPr userDrawn="1"/>
        </p:nvCxnSpPr>
        <p:spPr>
          <a:xfrm flipV="1">
            <a:off x="10179844" y="750093"/>
            <a:ext cx="0" cy="5407819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8A23659A-2E00-E73F-E936-04B790FA3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4: Grafici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93C431B-197E-1D92-8AFA-42DBD2255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386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8F867-FA0D-592E-EEFC-844FC4482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4: Grafici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0C0BC48-FFEF-CA9B-ACD4-7DE51F93E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91268D76-E285-8FBE-D327-C8203B949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8298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700207"/>
            <a:ext cx="9906000" cy="257175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rgbClr val="1BA148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F669433-AD3A-4BE9-92A5-3910FE3D29E1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682165-300D-D17D-648D-CEA36B99E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4: Grafici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E2FB9E8-D365-4AFB-DE32-C19F30428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1849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156" y="1700216"/>
            <a:ext cx="5531643" cy="445769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00216"/>
            <a:ext cx="5531643" cy="445769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DEA7904-FD8E-E273-7793-1662614B2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4: Grafici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7B6F6E1-6496-5BB1-A7A5-2AB885D4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86559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156" y="2647344"/>
            <a:ext cx="5531643" cy="351056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647344"/>
            <a:ext cx="5531643" cy="3510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743400B-5C32-4DE7-A730-8726BAC60F0B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8156" y="1700216"/>
            <a:ext cx="553164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18159A6-FB88-C68C-25C9-7877BCA6881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200" y="1700216"/>
            <a:ext cx="553164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F19928CA-2909-744F-AC17-199BCDE5CB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 dirty="0"/>
              <a:t>Corso Excel Base | Sessione 4: Grafici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E364A8E-6084-C28A-78A7-D6A2B4227C9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96458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A7FFCC3-BA4A-F1B7-0FB5-769BE7783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4: Grafici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FD29C80-2FD3-A5BB-46EB-FE5D2D39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3674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FA03A4FC-FBA5-9D4C-55B1-4BDD77347D3D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14D9A66-AABD-38EA-DA3D-06D3C0F7F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4: Grafici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3DD05D6-A433-51A7-01A6-8E4044E0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655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>
            <a:extLst>
              <a:ext uri="{FF2B5EF4-FFF2-40B4-BE49-F238E27FC236}">
                <a16:creationId xmlns:a16="http://schemas.microsoft.com/office/drawing/2014/main" id="{8D83DE56-03FA-BE6A-98B5-BBD4D777481F}"/>
              </a:ext>
            </a:extLst>
          </p:cNvPr>
          <p:cNvSpPr/>
          <p:nvPr userDrawn="1"/>
        </p:nvSpPr>
        <p:spPr>
          <a:xfrm>
            <a:off x="6019798" y="1528757"/>
            <a:ext cx="5738815" cy="17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198" y="750094"/>
            <a:ext cx="5531645" cy="5407818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DFB245-7D98-7B42-BBD2-E484DA3A9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C4080A3-40AB-C8CA-FED5-45D0E7BEDF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9E98E1E-C7D9-8209-6FB2-3B6376BF0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4: Grafici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3DF762F-A1C9-F1F8-0673-370893321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840337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E58393E8-7B3E-D007-7DF6-437DF9872020}"/>
              </a:ext>
            </a:extLst>
          </p:cNvPr>
          <p:cNvSpPr/>
          <p:nvPr userDrawn="1"/>
        </p:nvSpPr>
        <p:spPr>
          <a:xfrm>
            <a:off x="6019798" y="1528757"/>
            <a:ext cx="5738815" cy="17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72199" y="750094"/>
            <a:ext cx="5531644" cy="5407818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8728E96-4B3F-A089-7C9D-AA5DBCDB8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4: Grafici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2A8E7AB-894C-1368-A026-430FA199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69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156" y="1700216"/>
            <a:ext cx="11215688" cy="4457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8156" y="6312875"/>
            <a:ext cx="9084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none" baseline="0">
                <a:solidFill>
                  <a:srgbClr val="1BA148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it-IT" dirty="0"/>
              <a:t>Corso Excel Base | Sessione 4: Grafici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52207" y="6310311"/>
            <a:ext cx="6578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EA3537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50" name="Immagine 49">
            <a:extLst>
              <a:ext uri="{FF2B5EF4-FFF2-40B4-BE49-F238E27FC236}">
                <a16:creationId xmlns:a16="http://schemas.microsoft.com/office/drawing/2014/main" id="{F42DB563-5D47-118F-23C9-F7D4903D69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>
            <a:off x="10389600" y="603986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Immagine 50">
            <a:extLst>
              <a:ext uri="{FF2B5EF4-FFF2-40B4-BE49-F238E27FC236}">
                <a16:creationId xmlns:a16="http://schemas.microsoft.com/office/drawing/2014/main" id="{458B65C4-5B55-37C0-F3C1-AA8A5F5927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 flipH="1" flipV="1">
            <a:off x="180000" y="180000"/>
            <a:ext cx="1620000" cy="6381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0ABD6444-930E-4E27-BEC0-6A19B7D981CC}"/>
              </a:ext>
            </a:extLst>
          </p:cNvPr>
          <p:cNvCxnSpPr>
            <a:cxnSpLocks/>
          </p:cNvCxnSpPr>
          <p:nvPr userDrawn="1"/>
        </p:nvCxnSpPr>
        <p:spPr>
          <a:xfrm>
            <a:off x="488156" y="1576999"/>
            <a:ext cx="11215688" cy="0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46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0" r:id="rId1"/>
    <p:sldLayoutId id="2147484331" r:id="rId2"/>
    <p:sldLayoutId id="2147484332" r:id="rId3"/>
    <p:sldLayoutId id="2147484333" r:id="rId4"/>
    <p:sldLayoutId id="2147484347" r:id="rId5"/>
    <p:sldLayoutId id="2147484335" r:id="rId6"/>
    <p:sldLayoutId id="2147484336" r:id="rId7"/>
    <p:sldLayoutId id="2147484337" r:id="rId8"/>
    <p:sldLayoutId id="2147484338" r:id="rId9"/>
    <p:sldLayoutId id="2147484339" r:id="rId10"/>
    <p:sldLayoutId id="2147484343" r:id="rId11"/>
    <p:sldLayoutId id="2147484348" r:id="rId12"/>
    <p:sldLayoutId id="2147484345" r:id="rId13"/>
    <p:sldLayoutId id="2147484346" r:id="rId14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none" baseline="0">
          <a:solidFill>
            <a:srgbClr val="1467AC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467AC"/>
        </a:buClr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BA148"/>
        </a:buClr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E3E768"/>
        </a:buClr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F6B459"/>
        </a:buClr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EA3537"/>
        </a:buClr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BA9CEE-0D37-91EC-7ABE-3D07F778F5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Corso Excel Base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03FD84-C014-36E4-8E40-30EA1F71E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Sessione 4: Grafici</a:t>
            </a:r>
          </a:p>
        </p:txBody>
      </p:sp>
    </p:spTree>
    <p:extLst>
      <p:ext uri="{BB962C8B-B14F-4D97-AF65-F5344CB8AC3E}">
        <p14:creationId xmlns:p14="http://schemas.microsoft.com/office/powerpoint/2010/main" val="621578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332C7CD3-8F41-E57D-D76C-4E6EE8F62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Elementi del grafico</a:t>
            </a:r>
          </a:p>
        </p:txBody>
      </p:sp>
      <p:sp>
        <p:nvSpPr>
          <p:cNvPr id="9" name="Segnaposto contenuto 8">
            <a:extLst>
              <a:ext uri="{FF2B5EF4-FFF2-40B4-BE49-F238E27FC236}">
                <a16:creationId xmlns:a16="http://schemas.microsoft.com/office/drawing/2014/main" id="{8B7F7490-36C0-F79E-D021-E435BFCEE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Gli elementi del grafico sono: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Area del grafico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Area del tracciato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Titolo del grafico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Assi (orizzontale/verticale)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Titoli degli assi (orizzontale/verticale)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Griglia principale (orizzontale/verticale)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Griglia secondaria (orizzontale/verticale)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Legenda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Tabella dati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Serie (è la serie dei valori rappresentati nel grafico, può essere più di una dipendentemente dai dati)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Etichette dati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Si posso aggiungere/rimuovere da: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Struttura grafico &gt; Aggiungi elemento grafico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Non tutti gli elementi sono compatibili con tutti i tipi di grafico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pic>
        <p:nvPicPr>
          <p:cNvPr id="15" name="Segnaposto immagine 14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3D2BA6ED-18FB-82A0-7F00-A24484C962A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" b="91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0DAA1E1-604A-0ED0-FF47-B6BFED5B4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10AB54D-1D78-1B74-5EA7-5D6D60A3A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38121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F74749B3-D609-2F93-9EAA-C1C59AFE7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Inverti righe/colonne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71BD19AD-7BB9-3183-B8AF-8D6FF8807E8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Il comando "Inverti righe/colonne" consente di scambiare i dati dell'Asse orizzontale e dell'Asse verticale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Si trova nel Menu "Struttura Grafico"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4_Fatturato Agenti.xlsx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Il grafico, di tipo "Colonne in pila", mostra il Fatturato degli Agenti nei vari mesi dell'anno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Ogni colonna rappresenta un Agente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Scambiando gli assi con il comando "Inverti righe/colonne" ogni colonna rappresenta un mese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pic>
        <p:nvPicPr>
          <p:cNvPr id="9" name="Segnaposto immagine 8" descr="Immagine che contiene testo, schermata, software, computer&#10;&#10;Descrizione generata automaticamente">
            <a:extLst>
              <a:ext uri="{FF2B5EF4-FFF2-40B4-BE49-F238E27FC236}">
                <a16:creationId xmlns:a16="http://schemas.microsoft.com/office/drawing/2014/main" id="{965D6D09-4D2E-6ABC-A1BD-E87F344B95C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" b="91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3FC124A-E3EA-6CDB-91CF-7C396DF1B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CB36A25-6889-2C44-1FEE-F9FD8AAF4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3720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811E4599-BF88-157B-16BC-17A971884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Sposta grafico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BAE16CE9-7B8B-C7DC-15E7-E74CC4B54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Si può spostare un grafico con il comando "Sposta grafico"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Consente di spostare un grafico: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 un qualunque foglio dell'Excel (come fare Copia/Incolla)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 un foglio specifico contenente solo il grafico (è l'unico modo per farlo)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Comando presente in: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Struttura grafico &gt; Sposta grafico</a:t>
            </a:r>
          </a:p>
        </p:txBody>
      </p:sp>
      <p:pic>
        <p:nvPicPr>
          <p:cNvPr id="9" name="Segnaposto immagine 8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ECB01701-02D0-9160-D13C-51A7F311BF8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" b="91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28AA050-49D4-54D7-B547-11F2FAA71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63207B1-59FC-303D-EDD7-D45242A43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12</a:t>
            </a:fld>
            <a:endParaRPr lang="it-IT" dirty="0"/>
          </a:p>
        </p:txBody>
      </p:sp>
      <p:pic>
        <p:nvPicPr>
          <p:cNvPr id="11" name="Immagine 10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92BE599C-4860-13DD-063D-7AA83AA846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7216" y="3223912"/>
            <a:ext cx="3341610" cy="141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854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A0A0AD-1CA8-3398-2F37-CDB2659709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F2694377-1F8D-643C-E75C-D67190E0C8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Inserire un grafico</a:t>
            </a:r>
          </a:p>
          <a:p>
            <a:r>
              <a:rPr lang="it-IT" dirty="0"/>
              <a:t>Proprietà dei grafici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Grafici combinati</a:t>
            </a:r>
          </a:p>
          <a:p>
            <a:r>
              <a:rPr lang="it-IT" dirty="0"/>
              <a:t>Grafici a doppio asse</a:t>
            </a:r>
          </a:p>
          <a:p>
            <a:r>
              <a:rPr lang="it-IT" dirty="0"/>
              <a:t>Grafici </a:t>
            </a:r>
            <a:r>
              <a:rPr lang="it-IT" dirty="0" err="1"/>
              <a:t>sparkline</a:t>
            </a:r>
            <a:endParaRPr lang="it-IT" dirty="0"/>
          </a:p>
          <a:p>
            <a:r>
              <a:rPr lang="it-IT" dirty="0"/>
              <a:t>Esercizio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81BB8D6-DBB7-4437-B733-F7D5D0D71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21C95EB-6E2E-8878-FEBA-7EBFDB6C5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52537752-189E-A3ED-57AF-8DFDF365A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3083833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51F178F4-7A3C-2752-F427-AF960A515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Per rappresentare nel grafico diversi tipi di dati (es. per un confronto) è utile utilizzare i Grafici combinati</a:t>
            </a:r>
          </a:p>
          <a:p>
            <a:r>
              <a:rPr lang="it-IT" dirty="0"/>
              <a:t>Inserisci &gt; Inserisci grafico &gt; Combinato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4_Fatturato.xlsx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Inserire un grafico combinato che rappresenti il Fatturato come colonne raggruppate e l'Obiettivo come linee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i="1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4_Fatturato_Grafico combinato.xlsx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857B966-C602-3399-2DEF-9947C8F1F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2B8C937-D72B-D0D8-CD37-9B7AAA54A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8C02246B-76EF-697F-5C32-515D14329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Grafici combinati</a:t>
            </a:r>
          </a:p>
        </p:txBody>
      </p:sp>
    </p:spTree>
    <p:extLst>
      <p:ext uri="{BB962C8B-B14F-4D97-AF65-F5344CB8AC3E}">
        <p14:creationId xmlns:p14="http://schemas.microsoft.com/office/powerpoint/2010/main" val="28189643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DED771-DC4F-9871-60AB-21ABC05491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86FFCD44-9A25-E7F0-E2C4-9D81494E42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Inserire un grafico</a:t>
            </a:r>
          </a:p>
          <a:p>
            <a:r>
              <a:rPr lang="it-IT" dirty="0"/>
              <a:t>Proprietà dei grafici</a:t>
            </a:r>
          </a:p>
          <a:p>
            <a:r>
              <a:rPr lang="it-IT" dirty="0"/>
              <a:t>Grafici combinati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Grafici a doppio asse</a:t>
            </a:r>
          </a:p>
          <a:p>
            <a:r>
              <a:rPr lang="it-IT" dirty="0"/>
              <a:t>Grafici </a:t>
            </a:r>
            <a:r>
              <a:rPr lang="it-IT" dirty="0" err="1"/>
              <a:t>sparkline</a:t>
            </a:r>
            <a:endParaRPr lang="it-IT" dirty="0"/>
          </a:p>
          <a:p>
            <a:r>
              <a:rPr lang="it-IT" dirty="0"/>
              <a:t>Esercizio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4686DFE-E586-2EAF-5AAA-D59435FF9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A477306-735A-D12B-F255-E54BE98F1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58145410-018C-DEF9-E475-0DA38F3E5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4620107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93A8BD3E-2C10-49D2-7C25-5772B6A68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Grafici a doppio asse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BB6CE603-A372-C977-49D1-205C5D64CEE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Se vogliamo rappresentare nel grafico diversi tipi di dati con unità di misura (o scale) diverse (es. il Fatturato e la % di raggiungimento dell'obiettivo) questi non vengono ben rappresentati con i Grafici combinati come li abbiamo visti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Dobbiamo abilitare l'Asse secondario (un secondo asse con una diversa unità di misura/scala)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4_Fatturato_Doppio asse.xlsx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7694A20-1668-4F38-4855-1FF6D35BA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52D3490-84CB-A21F-55D9-03DE901C5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16</a:t>
            </a:fld>
            <a:endParaRPr lang="it-IT" dirty="0"/>
          </a:p>
        </p:txBody>
      </p:sp>
      <p:pic>
        <p:nvPicPr>
          <p:cNvPr id="15" name="Segnaposto immagine 14" descr="Immagine che contiene schermata, testo, software, schermo&#10;&#10;Descrizione generata automaticamente">
            <a:extLst>
              <a:ext uri="{FF2B5EF4-FFF2-40B4-BE49-F238E27FC236}">
                <a16:creationId xmlns:a16="http://schemas.microsoft.com/office/drawing/2014/main" id="{69107946-D6EB-A3DA-26AE-3E4F632373E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" b="91"/>
          <a:stretch>
            <a:fillRect/>
          </a:stretch>
        </p:blipFill>
        <p:spPr/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8858820E-802C-1DDF-1A02-4090954017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6137" y="1287043"/>
            <a:ext cx="4583768" cy="4333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036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90408-8FC1-A6AC-66D1-A766285EF1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94DF980-ABE4-A831-2F30-0950DA5CD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Inserire un grafico</a:t>
            </a:r>
          </a:p>
          <a:p>
            <a:r>
              <a:rPr lang="it-IT" dirty="0"/>
              <a:t>Proprietà dei grafici</a:t>
            </a:r>
          </a:p>
          <a:p>
            <a:r>
              <a:rPr lang="it-IT" dirty="0"/>
              <a:t>Grafici combinati</a:t>
            </a:r>
          </a:p>
          <a:p>
            <a:r>
              <a:rPr lang="it-IT" dirty="0"/>
              <a:t>Grafici a doppio asse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Grafici </a:t>
            </a:r>
            <a:r>
              <a:rPr lang="it-IT" u="sng" dirty="0" err="1">
                <a:uFill>
                  <a:solidFill>
                    <a:srgbClr val="EA3537"/>
                  </a:solidFill>
                </a:uFill>
              </a:rPr>
              <a:t>sparkline</a:t>
            </a:r>
            <a:endParaRPr lang="it-IT" u="sng" dirty="0">
              <a:uFill>
                <a:solidFill>
                  <a:srgbClr val="EA3537"/>
                </a:solidFill>
              </a:uFill>
            </a:endParaRPr>
          </a:p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Esercizio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4481C94-2B76-9E14-D3A8-49FFB5243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D6F30F7-ABB2-9A8D-2E34-2C38A3FE9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80B09014-85CC-ED2F-3506-DEB918298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336704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FB7CBD91-9091-CBAD-C66A-6BC124FD4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Grafici </a:t>
            </a:r>
            <a:r>
              <a:rPr lang="it-IT" dirty="0" err="1"/>
              <a:t>sparkline</a:t>
            </a:r>
            <a:endParaRPr lang="it-IT" dirty="0"/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18CE66B-2113-D1D4-271C-808693F0FB4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Esiste un particolare tipo di grafici: i "Grafici </a:t>
            </a:r>
            <a:r>
              <a:rPr lang="it-IT" dirty="0" err="1"/>
              <a:t>sparkline</a:t>
            </a:r>
            <a:r>
              <a:rPr lang="it-IT" dirty="0"/>
              <a:t>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 Grafici </a:t>
            </a:r>
            <a:r>
              <a:rPr lang="it-IT" dirty="0" err="1"/>
              <a:t>sparkline</a:t>
            </a:r>
            <a:r>
              <a:rPr lang="it-IT" dirty="0"/>
              <a:t> sono piccoli grafici inseriti in singole celle, ognuno dei quali rappresenta una riga di dati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Sono molto utili per rappresentare degli andamenti/tendenze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inserirli: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Selezionare i dati da rappresentare (non serve selezionare le etichette)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Inserisci &gt; Grafici </a:t>
            </a:r>
            <a:r>
              <a:rPr lang="it-IT" dirty="0" err="1"/>
              <a:t>sparkline</a:t>
            </a:r>
            <a:r>
              <a:rPr lang="it-IT" dirty="0"/>
              <a:t> (selezionare, dei tre tipi, quello desiderato)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Selezionare l'intervallo in cui posizionare i Grafici </a:t>
            </a:r>
            <a:r>
              <a:rPr lang="it-IT" dirty="0" err="1"/>
              <a:t>sparkline</a:t>
            </a:r>
            <a:endParaRPr lang="it-IT" dirty="0"/>
          </a:p>
        </p:txBody>
      </p:sp>
      <p:pic>
        <p:nvPicPr>
          <p:cNvPr id="10" name="Segnaposto immagine 9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334ABB85-96F2-33BE-28CC-6F866FBEA97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" r="137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2923078-E726-DF7A-3102-DDDDED907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B50C4E6-135A-D206-436E-5BF7E7753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18</a:t>
            </a:fld>
            <a:endParaRPr 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B1F4F82E-5399-1481-8129-2748C213D1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0332" y="3348587"/>
            <a:ext cx="1915377" cy="116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2229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9736D45B-E1B9-9E4D-F524-6D3F0D09B2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Posizionandomi sui Grafici </a:t>
            </a:r>
            <a:r>
              <a:rPr lang="it-IT" dirty="0" err="1"/>
              <a:t>sparkline</a:t>
            </a:r>
            <a:r>
              <a:rPr lang="it-IT" dirty="0"/>
              <a:t> appare l'apposito Menu "Grafico </a:t>
            </a:r>
            <a:r>
              <a:rPr lang="it-IT" dirty="0" err="1"/>
              <a:t>sparkline</a:t>
            </a:r>
            <a:r>
              <a:rPr lang="it-IT" dirty="0"/>
              <a:t>"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7E32E5C-3DFB-9D60-C2D6-4E8D61F33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323809D-1E5D-EB53-C5E0-127A5962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19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8BBE1ABB-D02C-B647-914E-95E03B8B1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t-IT" dirty="0"/>
              <a:t>Grafici </a:t>
            </a:r>
            <a:r>
              <a:rPr lang="it-IT" dirty="0" err="1"/>
              <a:t>sparkline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4A69C22B-1B6D-0807-6E10-E6C0394106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679" r="55622" b="86914"/>
          <a:stretch/>
        </p:blipFill>
        <p:spPr>
          <a:xfrm>
            <a:off x="488156" y="2250181"/>
            <a:ext cx="11215688" cy="129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98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48D99792-5FAB-351C-22FB-85292907EF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Inserire un grafico</a:t>
            </a:r>
          </a:p>
          <a:p>
            <a:r>
              <a:rPr lang="it-IT" dirty="0"/>
              <a:t>Proprietà dei grafici</a:t>
            </a:r>
          </a:p>
          <a:p>
            <a:r>
              <a:rPr lang="it-IT" dirty="0"/>
              <a:t>Grafici combinati</a:t>
            </a:r>
          </a:p>
          <a:p>
            <a:r>
              <a:rPr lang="it-IT" dirty="0"/>
              <a:t>Grafici a doppio asse</a:t>
            </a:r>
          </a:p>
          <a:p>
            <a:r>
              <a:rPr lang="it-IT" dirty="0"/>
              <a:t>Grafici </a:t>
            </a:r>
            <a:r>
              <a:rPr lang="it-IT" dirty="0" err="1"/>
              <a:t>sparkline</a:t>
            </a:r>
            <a:endParaRPr lang="it-IT" dirty="0"/>
          </a:p>
          <a:p>
            <a:r>
              <a:rPr lang="it-IT" dirty="0"/>
              <a:t>Esercizio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110A16F-61B4-82AE-9E97-FBBB529C7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65B8A3-7C3C-2284-CFAB-D7990B856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D977EF1B-1260-D422-2DF2-74B6C1A64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7942544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DC272361-09EB-E2E1-4847-9DF2FD543C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  <a:endParaRPr lang="it-IT" i="1" dirty="0"/>
          </a:p>
          <a:p>
            <a:r>
              <a:rPr lang="it-IT" i="1" dirty="0"/>
              <a:t>Excel </a:t>
            </a:r>
            <a:r>
              <a:rPr lang="it-IT" i="1" dirty="0" err="1"/>
              <a:t>Base_Sessione</a:t>
            </a:r>
            <a:r>
              <a:rPr lang="it-IT" i="1" dirty="0"/>
              <a:t> 4_Fatturato Agente-Mese.xlsx</a:t>
            </a:r>
          </a:p>
          <a:p>
            <a:r>
              <a:rPr lang="it-IT" i="1" dirty="0"/>
              <a:t>La tabella rappresenta le vendite di ogni mese dell'anno per ogni agente</a:t>
            </a:r>
          </a:p>
          <a:p>
            <a:r>
              <a:rPr lang="it-IT" i="1" dirty="0"/>
              <a:t>Inserire dei grafici </a:t>
            </a:r>
            <a:r>
              <a:rPr lang="it-IT" i="1" dirty="0" err="1"/>
              <a:t>sparkline</a:t>
            </a:r>
            <a:r>
              <a:rPr lang="it-IT" i="1" dirty="0"/>
              <a:t> a linee che rappresentino l'andamento delle vendite di ogni agente nell'anno</a:t>
            </a:r>
          </a:p>
          <a:p>
            <a:endParaRPr lang="it-IT" i="1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  <a:endParaRPr lang="it-IT" i="1" dirty="0"/>
          </a:p>
          <a:p>
            <a:r>
              <a:rPr lang="it-IT" i="1" dirty="0"/>
              <a:t>Excel </a:t>
            </a:r>
            <a:r>
              <a:rPr lang="it-IT" i="1" dirty="0" err="1"/>
              <a:t>Base_Sessione</a:t>
            </a:r>
            <a:r>
              <a:rPr lang="it-IT" i="1" dirty="0"/>
              <a:t> 4_Grafici sparkline.xlsx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F908A2C-EC6F-0170-8788-257499468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41577F-A5E7-92CA-C8BE-DAB90CC59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20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A04EF7B7-269A-A40A-E3E8-C35863B2E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Grafici </a:t>
            </a:r>
            <a:r>
              <a:rPr lang="it-IT" dirty="0" err="1"/>
              <a:t>sparkline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749298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90408-8FC1-A6AC-66D1-A766285EF1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94DF980-ABE4-A831-2F30-0950DA5CD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Inserire un grafico</a:t>
            </a:r>
          </a:p>
          <a:p>
            <a:r>
              <a:rPr lang="it-IT" dirty="0"/>
              <a:t>Proprietà dei grafici</a:t>
            </a:r>
          </a:p>
          <a:p>
            <a:r>
              <a:rPr lang="it-IT" dirty="0"/>
              <a:t>Grafici combinati</a:t>
            </a:r>
          </a:p>
          <a:p>
            <a:r>
              <a:rPr lang="it-IT" dirty="0"/>
              <a:t>Grafici a doppio asse</a:t>
            </a:r>
          </a:p>
          <a:p>
            <a:r>
              <a:rPr lang="it-IT" dirty="0"/>
              <a:t>Grafici </a:t>
            </a:r>
            <a:r>
              <a:rPr lang="it-IT" dirty="0" err="1"/>
              <a:t>sparkline</a:t>
            </a:r>
            <a:endParaRPr lang="it-IT" dirty="0"/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4481C94-2B76-9E14-D3A8-49FFB5243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D6F30F7-ABB2-9A8D-2E34-2C38A3FE9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21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80B09014-85CC-ED2F-3506-DEB918298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715960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75C1F25B-0B29-948E-7E7D-E54DD57DE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217DC102-43B3-0AF8-0542-01580AA85AB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4_Esercizio.xlsx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La tabella rappresenta, per i vari mesi dell'anno, il fatturato, l'obiettivo di fatturato e la percentuale di raggiungimento dell'obiettivo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Vogliamo ottenere il risultato rappresentato nell'immagine a destra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Operazioni da compiere: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i="1" dirty="0"/>
              <a:t>Inserire un grafico combinato che rappresenti le 3 serie di dati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i="1" dirty="0"/>
              <a:t>Abbinare alla serie "% raggiungimento" l'Asse secondario e mostrare per questa serie le etichette dati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i="1" dirty="0"/>
              <a:t>Modificare il titolo del grafico in "Confronto Fatturato-Obiettivo"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i="1" dirty="0"/>
              <a:t>Spostare il grafico in un foglio dedicato</a:t>
            </a:r>
          </a:p>
          <a:p>
            <a:pPr marL="0" indent="0">
              <a:buNone/>
            </a:pPr>
            <a:endParaRPr lang="it-IT" i="1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SOLUZIONE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4_Esercizio_Soluzione.xlsx</a:t>
            </a:r>
          </a:p>
        </p:txBody>
      </p:sp>
      <p:pic>
        <p:nvPicPr>
          <p:cNvPr id="8" name="Segnaposto immagine 7" descr="Immagine che contiene testo, schermata, software, Software multimediale&#10;&#10;Descrizione generata automaticamente">
            <a:extLst>
              <a:ext uri="{FF2B5EF4-FFF2-40B4-BE49-F238E27FC236}">
                <a16:creationId xmlns:a16="http://schemas.microsoft.com/office/drawing/2014/main" id="{98F556FF-7414-616C-52D4-03CDB1DF301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" r="99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3A7C88B-9CB6-7F5C-D68A-5ABB6EAF2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C0DF065-658A-3D47-7E0D-7BF0151B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143429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33DBB6-864E-C9B7-1B85-BCE745842A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dirty="0"/>
              <a:t>Grazie per l'attenzione</a:t>
            </a:r>
          </a:p>
        </p:txBody>
      </p:sp>
    </p:spTree>
    <p:extLst>
      <p:ext uri="{BB962C8B-B14F-4D97-AF65-F5344CB8AC3E}">
        <p14:creationId xmlns:p14="http://schemas.microsoft.com/office/powerpoint/2010/main" val="487791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48D99792-5FAB-351C-22FB-85292907EF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Inserire un grafico</a:t>
            </a:r>
          </a:p>
          <a:p>
            <a:r>
              <a:rPr lang="it-IT" dirty="0"/>
              <a:t>Proprietà dei grafici</a:t>
            </a:r>
          </a:p>
          <a:p>
            <a:r>
              <a:rPr lang="it-IT" dirty="0"/>
              <a:t>Grafici combinati</a:t>
            </a:r>
          </a:p>
          <a:p>
            <a:r>
              <a:rPr lang="it-IT" dirty="0"/>
              <a:t>Grafici a doppio asse</a:t>
            </a:r>
          </a:p>
          <a:p>
            <a:r>
              <a:rPr lang="it-IT" dirty="0"/>
              <a:t>Grafici </a:t>
            </a:r>
            <a:r>
              <a:rPr lang="it-IT" dirty="0" err="1"/>
              <a:t>sparkline</a:t>
            </a:r>
            <a:endParaRPr lang="it-IT" dirty="0"/>
          </a:p>
          <a:p>
            <a:r>
              <a:rPr lang="it-IT" dirty="0"/>
              <a:t>Esercizio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110A16F-61B4-82AE-9E97-FBBB529C7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65B8A3-7C3C-2284-CFAB-D7990B856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D977EF1B-1260-D422-2DF2-74B6C1A64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583234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CE745BE5-5FF8-1D5D-55FD-AA4A5B56E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Inserire un grafico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2343C86E-F38D-896A-D649-B67C181FBD3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it-IT" dirty="0"/>
              <a:t>Per inserire un grafico abbiamo bisogno di un set di dati in formato tabellare</a:t>
            </a:r>
          </a:p>
          <a:p>
            <a:r>
              <a:rPr lang="it-IT" dirty="0"/>
              <a:t>Per inserirlo: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Selezionare i dati che vogliamo rappresentare nel grafico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Inserisci &gt; Grafici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Scegliere il tipo di grafico che vogliamo inserire</a:t>
            </a:r>
          </a:p>
        </p:txBody>
      </p:sp>
      <p:pic>
        <p:nvPicPr>
          <p:cNvPr id="8" name="Segnaposto immagine 7" descr="Immagine che contiene schermata, testo, software, computer&#10;&#10;Descrizione generata automaticamente">
            <a:extLst>
              <a:ext uri="{FF2B5EF4-FFF2-40B4-BE49-F238E27FC236}">
                <a16:creationId xmlns:a16="http://schemas.microsoft.com/office/drawing/2014/main" id="{DCEF18A5-8F15-6278-06D4-B2CA695B392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" b="91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2C9B14E-2301-AA1F-179B-84526727E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B61747A-B1E5-3409-F0E2-874F42F3D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DBDB1E32-B16C-73E0-224B-AA8CF8E44C88}"/>
              </a:ext>
            </a:extLst>
          </p:cNvPr>
          <p:cNvSpPr/>
          <p:nvPr/>
        </p:nvSpPr>
        <p:spPr>
          <a:xfrm>
            <a:off x="7543633" y="1250088"/>
            <a:ext cx="1827914" cy="625064"/>
          </a:xfrm>
          <a:prstGeom prst="rect">
            <a:avLst/>
          </a:prstGeom>
          <a:noFill/>
          <a:ln>
            <a:solidFill>
              <a:srgbClr val="EA353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5438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7F98DA-38F0-4CCC-7DC7-5DC2E2245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Grafici consigliati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B8DF0CC-6CF6-CFB2-58E4-2188930ADD2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Cliccando su "Grafici consigliati" (dopo aver selezionato i dati) Excel suggerisce i tipi di grafico più adatti ai dati selezionati</a:t>
            </a:r>
          </a:p>
        </p:txBody>
      </p:sp>
      <p:pic>
        <p:nvPicPr>
          <p:cNvPr id="8" name="Segnaposto immagine 7" descr="Immagine che contiene schermata, testo, software, computer&#10;&#10;Descrizione generata automaticamente">
            <a:extLst>
              <a:ext uri="{FF2B5EF4-FFF2-40B4-BE49-F238E27FC236}">
                <a16:creationId xmlns:a16="http://schemas.microsoft.com/office/drawing/2014/main" id="{FBA92E96-2FA8-EA38-3834-65950C9E257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" b="91"/>
          <a:stretch>
            <a:fillRect/>
          </a:stretch>
        </p:blipFill>
        <p:spPr/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40D106-F329-A637-8CE9-8F80810D1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1BBF668-4DA6-E9DD-0BE9-08616C514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0F53FEA6-68A0-238F-21E9-0145C671F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5836" y="1576999"/>
            <a:ext cx="4404370" cy="416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843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E3BEF616-D59C-9D77-14AA-06B8C732A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4_Fatturato.xlsx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Inserire un grafico a barre che rappresenti il Fatturato nei vari mesi dell'anno</a:t>
            </a:r>
          </a:p>
          <a:p>
            <a:pPr marL="285750" indent="-285750"/>
            <a:r>
              <a:rPr lang="it-IT" i="1" dirty="0"/>
              <a:t>Inserire un grafico a linee che rappresenti l'Obiettivo per i vari mesi dell'anno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i="1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4_Fatturato_Grafici.xlsx</a:t>
            </a:r>
          </a:p>
          <a:p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D4AE230-672B-C3DD-BE57-821288913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30A4573-A3AF-9BF2-DBBE-97381DA6F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746647E-A7C6-AF9C-D4B5-93F6E4201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</a:t>
            </a:r>
          </a:p>
        </p:txBody>
      </p:sp>
    </p:spTree>
    <p:extLst>
      <p:ext uri="{BB962C8B-B14F-4D97-AF65-F5344CB8AC3E}">
        <p14:creationId xmlns:p14="http://schemas.microsoft.com/office/powerpoint/2010/main" val="3619273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D59AA-31F7-D2C5-9F5B-0906C89AA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07D1A17-1F05-22D2-13A4-7B36CD9E8A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Inserire un grafico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Proprietà dei grafici</a:t>
            </a:r>
          </a:p>
          <a:p>
            <a:r>
              <a:rPr lang="it-IT" dirty="0"/>
              <a:t>Grafici combinati</a:t>
            </a:r>
          </a:p>
          <a:p>
            <a:r>
              <a:rPr lang="it-IT" dirty="0"/>
              <a:t>Grafici a doppio asse</a:t>
            </a:r>
          </a:p>
          <a:p>
            <a:r>
              <a:rPr lang="it-IT" dirty="0"/>
              <a:t>Grafici </a:t>
            </a:r>
            <a:r>
              <a:rPr lang="it-IT" dirty="0" err="1"/>
              <a:t>sparkline</a:t>
            </a:r>
            <a:endParaRPr lang="it-IT" dirty="0"/>
          </a:p>
          <a:p>
            <a:r>
              <a:rPr lang="it-IT" dirty="0"/>
              <a:t>Esercizio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9CC6EAC-50F2-FE76-C183-995C4A0AC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5AF1C02-1AB3-6411-49C0-4A20502B1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78415ABB-FCE0-BD2A-7925-AF81F3164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455067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942A20DA-7A55-4BB6-A678-2A69E140B0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Selezionando un grafico Excel mostra due menu specifici:</a:t>
            </a:r>
          </a:p>
          <a:p>
            <a:pPr lvl="1"/>
            <a:r>
              <a:rPr lang="it-IT" dirty="0"/>
              <a:t>Menu "Struttura grafico"</a:t>
            </a:r>
          </a:p>
          <a:p>
            <a:pPr lvl="1"/>
            <a:endParaRPr lang="it-IT" dirty="0"/>
          </a:p>
          <a:p>
            <a:pPr lvl="1"/>
            <a:endParaRPr lang="it-IT" dirty="0"/>
          </a:p>
          <a:p>
            <a:pPr lvl="1"/>
            <a:endParaRPr lang="it-IT" dirty="0"/>
          </a:p>
          <a:p>
            <a:pPr lvl="1"/>
            <a:endParaRPr lang="it-IT" dirty="0"/>
          </a:p>
          <a:p>
            <a:pPr lvl="1"/>
            <a:r>
              <a:rPr lang="it-IT" dirty="0"/>
              <a:t>Menu "Formato"</a:t>
            </a:r>
          </a:p>
          <a:p>
            <a:pPr lvl="2"/>
            <a:endParaRPr lang="it-IT" dirty="0"/>
          </a:p>
          <a:p>
            <a:pPr lvl="2"/>
            <a:endParaRPr lang="it-IT" dirty="0"/>
          </a:p>
          <a:p>
            <a:pPr lvl="2"/>
            <a:endParaRPr lang="it-IT" dirty="0"/>
          </a:p>
          <a:p>
            <a:pPr lvl="2"/>
            <a:r>
              <a:rPr lang="it-IT" dirty="0"/>
              <a:t>Questo è un menu contestuale, è cioè riferito al singolo elemento del grafico</a:t>
            </a:r>
          </a:p>
          <a:p>
            <a:pPr lvl="2"/>
            <a:r>
              <a:rPr lang="it-IT" dirty="0"/>
              <a:t>Per selezionare l'elemento del grafico usare il menu a discesa "Elementi grafico" a sinistra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E51E7DF-AB80-4245-A514-BD59614CD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718F3C6-BCEF-EEA5-D207-6A2E81706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FE293466-28CE-5249-AC77-69A68874C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Menu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A5AD976-C138-814B-6EE6-AE02CC6BD1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679" r="50714" b="87295"/>
          <a:stretch/>
        </p:blipFill>
        <p:spPr>
          <a:xfrm>
            <a:off x="488156" y="2542064"/>
            <a:ext cx="10589209" cy="1054467"/>
          </a:xfrm>
          <a:prstGeom prst="rect">
            <a:avLst/>
          </a:prstGeom>
        </p:spPr>
      </p:pic>
      <p:pic>
        <p:nvPicPr>
          <p:cNvPr id="10" name="Segnaposto contenuto 6" descr="Immagine che contiene testo, schermata, computer, software&#10;&#10;Descrizione generata automaticamente">
            <a:extLst>
              <a:ext uri="{FF2B5EF4-FFF2-40B4-BE49-F238E27FC236}">
                <a16:creationId xmlns:a16="http://schemas.microsoft.com/office/drawing/2014/main" id="{B86D83D2-EA7A-F50D-BC4C-AA80952C81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3" r="27108" b="86913"/>
          <a:stretch/>
        </p:blipFill>
        <p:spPr>
          <a:xfrm>
            <a:off x="488156" y="4247598"/>
            <a:ext cx="11215688" cy="78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353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52D1CD4D-2D15-B399-4DBB-091961A3E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Formato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5766AB24-748C-B5DB-69F8-6EF65CA3B1C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Altre opzioni di formato sono disponibili nel menu contestuale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accedervi: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Selezionare l'elemento del grafico per cui vogliamo accedere alle opzioni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Clic destro &gt; Formato (oppure CTRL + 1)</a:t>
            </a:r>
          </a:p>
        </p:txBody>
      </p:sp>
      <p:pic>
        <p:nvPicPr>
          <p:cNvPr id="8" name="Segnaposto immagine 7" descr="Immagine che contiene testo, schermata, software, Software multimediale&#10;&#10;Descrizione generata automaticamente">
            <a:extLst>
              <a:ext uri="{FF2B5EF4-FFF2-40B4-BE49-F238E27FC236}">
                <a16:creationId xmlns:a16="http://schemas.microsoft.com/office/drawing/2014/main" id="{7D34ADE7-77D4-E6EF-8E3C-EC45D45F6DA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" b="91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4BFC35F-71CE-9589-C491-2554EE3F3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4: Grafici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DC65DA-349E-D043-56EF-67A10A0B3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514759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uppo La Villa_20240606_Permessi_v01.pptx" id="{F33675D3-5DA9-4260-8CC1-B0F2F12E5275}" vid="{B699794D-BDC2-422B-9FBD-097CED321083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Reactive_Template PPTX</Template>
  <TotalTime>8710</TotalTime>
  <Words>1143</Words>
  <Application>Microsoft Office PowerPoint</Application>
  <PresentationFormat>Widescreen</PresentationFormat>
  <Paragraphs>207</Paragraphs>
  <Slides>23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8" baseType="lpstr">
      <vt:lpstr>Aptos</vt:lpstr>
      <vt:lpstr>Arial</vt:lpstr>
      <vt:lpstr>Calibri</vt:lpstr>
      <vt:lpstr>Calibri Light</vt:lpstr>
      <vt:lpstr>Circuito</vt:lpstr>
      <vt:lpstr>Corso Excel Base</vt:lpstr>
      <vt:lpstr>Agenda</vt:lpstr>
      <vt:lpstr>Agenda</vt:lpstr>
      <vt:lpstr>Inserire un grafico</vt:lpstr>
      <vt:lpstr>Grafici consigliati</vt:lpstr>
      <vt:lpstr>Esercizio</vt:lpstr>
      <vt:lpstr>Agenda</vt:lpstr>
      <vt:lpstr>Menu</vt:lpstr>
      <vt:lpstr>Formato</vt:lpstr>
      <vt:lpstr>Elementi del grafico</vt:lpstr>
      <vt:lpstr>Inverti righe/colonne</vt:lpstr>
      <vt:lpstr>Sposta grafico</vt:lpstr>
      <vt:lpstr>Agenda</vt:lpstr>
      <vt:lpstr>Grafici combinati</vt:lpstr>
      <vt:lpstr>Agenda</vt:lpstr>
      <vt:lpstr>Grafici a doppio asse</vt:lpstr>
      <vt:lpstr>Agenda</vt:lpstr>
      <vt:lpstr>Grafici sparkline</vt:lpstr>
      <vt:lpstr>Grafici sparkline</vt:lpstr>
      <vt:lpstr>Grafici sparkline</vt:lpstr>
      <vt:lpstr>Agenda</vt:lpstr>
      <vt:lpstr>Esercizio</vt:lpstr>
      <vt:lpstr>Grazie per l'attenzione</vt:lpstr>
    </vt:vector>
  </TitlesOfParts>
  <Company>Reactive S.r.l.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Excel Base | Sessione 4</dc:title>
  <dc:creator>Alberto Pozzi</dc:creator>
  <cp:lastModifiedBy>Alberto Pozzi</cp:lastModifiedBy>
  <cp:revision>23</cp:revision>
  <dcterms:created xsi:type="dcterms:W3CDTF">2024-10-30T03:17:33Z</dcterms:created>
  <dcterms:modified xsi:type="dcterms:W3CDTF">2024-11-24T07:40:15Z</dcterms:modified>
</cp:coreProperties>
</file>